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60"/>
  </p:normalViewPr>
  <p:slideViewPr>
    <p:cSldViewPr snapToGrid="0">
      <p:cViewPr varScale="1">
        <p:scale>
          <a:sx n="56" d="100"/>
          <a:sy n="56" d="100"/>
        </p:scale>
        <p:origin x="125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eg>
</file>

<file path=ppt/media/image12.jpeg>
</file>

<file path=ppt/media/image13.jpeg>
</file>

<file path=ppt/media/image2.jpg>
</file>

<file path=ppt/media/image3.jpeg>
</file>

<file path=ppt/media/image4.jpeg>
</file>

<file path=ppt/media/image5.jp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333C5-46D7-637D-29BF-8FAD753CB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D16C8-A3A2-E335-3313-FCFDB3FE4A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ED264-8AC5-4476-D5B6-0CBB10FDE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0277B-22A7-5986-8F19-64150FAF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72460-A78B-B028-7B4A-5CFCF4474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10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EF0D-3410-D068-345D-6D7772AAF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BA7ED5-99BB-AE2A-945A-010A25051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ADEE5-E0FF-FD0F-F1B9-AC04370AA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5D5AA-2866-D1D6-F38B-666085C57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ADA48-E247-DFF6-FE33-28222C1F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80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DF0132-804E-7E99-4DF5-8BB98BB4F9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B11B37-2ACB-224A-C0F6-F8B840E01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858BD-4AC3-A92E-56D7-DB3CCFE1B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32123-E649-9EC0-AC9B-362497BE9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2AFE1-AB9E-9805-5B91-0115113E4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252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03763-CA93-5CA0-50DB-5B6EAE21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C7A9C-CF8D-AAAA-3D72-02A9B3CEB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2AA7F-AE6F-0B87-7678-801D07FDE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3A171-CF0D-1B41-9648-8CF4E8561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B919A-1F98-4E40-B2A6-233504541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47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8F8ED-DDED-C5C6-C3CB-15B4BCE90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1DBDFC-B0A1-B053-748D-41010C3A1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CEFCD-3E77-B2FD-8929-9E24CD2B1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0C833-C878-52DD-42D2-A4484E1B8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B8D7F-5E96-3829-65C5-AD1878BFB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03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F0E4-D61A-288B-3A03-D478AB406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51256-F3D4-F846-871B-DCBBA6CF7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5E228-2120-5FB0-457F-A87129581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5E8165-651F-E73B-3E35-0EE91F902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F45E60-A57F-C45F-13A4-C40E4EB90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87D7F7-91E6-FA90-078C-F786D8EA2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956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4F617-FB04-CE53-503C-D194BA976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B94F10-9F24-1B4D-FBCD-9868C62CB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9D5D8E-C77B-2908-4BE4-D859A87C2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CC8E52-2EE1-6F89-759E-C13440C47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D0FB6D-D8C8-7A40-6AF7-E8C8716807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2ABC9C-0810-BFC8-B5B6-70F4DC691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0C5849-1C89-434B-CBA3-9A9D2DD11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390DE3-6D9F-960A-C49C-E6564F8AF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837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2F200-65E3-7E36-F29C-A1364029A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9E0B56-BF7A-137F-9591-A84C95023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416072-8A62-DD8D-681F-07683CBE1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FBEF4-5769-2D35-360C-10242A445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79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FF928-64B0-575E-69C2-7FA03909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FD98C-5C89-8163-C169-921E9D507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00B6C-05DE-5550-66BC-9CAA31292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17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50F11-85EA-257F-4536-0FE84E7D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79B90-25CC-B836-D93C-C9C68192F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14FC11-5881-A53F-7752-E5E9751C3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25B023-F1F8-CD77-11A2-8EC586E6B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82A23-8586-274A-0C0A-CC365225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F0E40-A541-7E26-3EEF-DA716AD7C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13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F34C9-352D-6BEB-987E-319B8010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987922-E358-8FA0-7CED-ECBFC9073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551412-F238-A28A-7837-195233A8B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BAE1AE-DBAF-F7CE-F593-09FC78181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1E670-C87E-4141-F0E0-411C8FFA3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02D60C-783F-EDFC-0192-934CB94B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9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87BFB-6995-A667-2188-B1B30CACD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4818C-3633-B8DE-9282-BA03AB2FD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028B5-F10E-39FF-3208-20EC28B7FF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7B5D9B-B304-479B-AE29-9F1AE1E4CB37}" type="datetimeFigureOut">
              <a:rPr lang="en-US" smtClean="0"/>
              <a:t>6/24/2025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8606F-5F5A-B5C5-2349-9AB9A7B36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1C55A-B04F-B30C-A972-61243D6280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077694-BC43-4D49-B1E4-32C69F3C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8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2AECEF-7390-21F0-6A86-20E3B19F4DA3}"/>
              </a:ext>
            </a:extLst>
          </p:cNvPr>
          <p:cNvSpPr/>
          <p:nvPr/>
        </p:nvSpPr>
        <p:spPr>
          <a:xfrm>
            <a:off x="500332" y="22275"/>
            <a:ext cx="4272773" cy="37856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Reducing </a:t>
            </a:r>
          </a:p>
          <a:p>
            <a:r>
              <a:rPr lang="en-US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Stroke Risk </a:t>
            </a:r>
          </a:p>
          <a:p>
            <a:r>
              <a:rPr lang="en-US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Before the </a:t>
            </a:r>
          </a:p>
          <a:p>
            <a:r>
              <a:rPr lang="en-US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Age of 65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293AEC-9667-F7FA-E4AC-18CCE62BD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028" y="22275"/>
            <a:ext cx="6768919" cy="6813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887EF3-934A-8E07-4DC5-640EADEA4DD0}"/>
              </a:ext>
            </a:extLst>
          </p:cNvPr>
          <p:cNvSpPr txBox="1"/>
          <p:nvPr/>
        </p:nvSpPr>
        <p:spPr>
          <a:xfrm>
            <a:off x="500332" y="4011653"/>
            <a:ext cx="3899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By: John Paul Medina</a:t>
            </a:r>
          </a:p>
          <a:p>
            <a:r>
              <a:rPr lang="en-US" sz="2400" b="1" dirty="0"/>
              <a:t>June 24, 2025</a:t>
            </a:r>
          </a:p>
        </p:txBody>
      </p:sp>
    </p:spTree>
    <p:extLst>
      <p:ext uri="{BB962C8B-B14F-4D97-AF65-F5344CB8AC3E}">
        <p14:creationId xmlns:p14="http://schemas.microsoft.com/office/powerpoint/2010/main" val="75831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7182B3-4C86-83E1-0F86-8125BCFC9935}"/>
              </a:ext>
            </a:extLst>
          </p:cNvPr>
          <p:cNvSpPr txBox="1"/>
          <p:nvPr/>
        </p:nvSpPr>
        <p:spPr>
          <a:xfrm>
            <a:off x="421179" y="157271"/>
            <a:ext cx="101274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Recommendations: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A8B53C-96AA-F565-261A-CDB03B6E7241}"/>
              </a:ext>
            </a:extLst>
          </p:cNvPr>
          <p:cNvSpPr/>
          <p:nvPr/>
        </p:nvSpPr>
        <p:spPr>
          <a:xfrm>
            <a:off x="421179" y="501578"/>
            <a:ext cx="2994881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3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B88C6B-197B-905B-28BD-4BC1D44A282A}"/>
              </a:ext>
            </a:extLst>
          </p:cNvPr>
          <p:cNvSpPr txBox="1"/>
          <p:nvPr/>
        </p:nvSpPr>
        <p:spPr>
          <a:xfrm>
            <a:off x="3182180" y="1004721"/>
            <a:ext cx="6106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Hypertension &amp; Smoking</a:t>
            </a:r>
            <a:endParaRPr lang="en-US" sz="2800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D6DBFF-5BFA-9E41-1C9F-5175A0848028}"/>
              </a:ext>
            </a:extLst>
          </p:cNvPr>
          <p:cNvSpPr/>
          <p:nvPr/>
        </p:nvSpPr>
        <p:spPr>
          <a:xfrm>
            <a:off x="880514" y="2209131"/>
            <a:ext cx="2076209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2</a:t>
            </a:r>
            <a:r>
              <a:rPr lang="en-US" sz="13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AA4F47-AA2D-2BB2-7CAA-A480ACD493E0}"/>
              </a:ext>
            </a:extLst>
          </p:cNvPr>
          <p:cNvSpPr txBox="1"/>
          <p:nvPr/>
        </p:nvSpPr>
        <p:spPr>
          <a:xfrm>
            <a:off x="3182179" y="3317127"/>
            <a:ext cx="5218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Screening and Preventive Care Plan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DE79F5-AE35-E875-5D38-8DAC1EA6A685}"/>
              </a:ext>
            </a:extLst>
          </p:cNvPr>
          <p:cNvSpPr txBox="1"/>
          <p:nvPr/>
        </p:nvSpPr>
        <p:spPr>
          <a:xfrm>
            <a:off x="3226899" y="2884013"/>
            <a:ext cx="10461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Diabetes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CD9150-A33F-32FB-67AB-53D70CA89025}"/>
              </a:ext>
            </a:extLst>
          </p:cNvPr>
          <p:cNvSpPr txBox="1"/>
          <p:nvPr/>
        </p:nvSpPr>
        <p:spPr>
          <a:xfrm>
            <a:off x="3239267" y="1609574"/>
            <a:ext cx="7750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Screening, Education, and Preventive Care Plan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401EC7-970D-0D79-AD49-1D7626F0E437}"/>
              </a:ext>
            </a:extLst>
          </p:cNvPr>
          <p:cNvSpPr/>
          <p:nvPr/>
        </p:nvSpPr>
        <p:spPr>
          <a:xfrm>
            <a:off x="880513" y="3985826"/>
            <a:ext cx="2076209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35</a:t>
            </a:r>
            <a:endParaRPr lang="en-US" sz="96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5CAE87-2933-CEDF-5062-22C143B00F8E}"/>
              </a:ext>
            </a:extLst>
          </p:cNvPr>
          <p:cNvSpPr txBox="1"/>
          <p:nvPr/>
        </p:nvSpPr>
        <p:spPr>
          <a:xfrm>
            <a:off x="3239267" y="4378350"/>
            <a:ext cx="68407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Heart Disease </a:t>
            </a:r>
            <a:endParaRPr lang="en-US" sz="2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DAEA0A-1933-752F-B005-6ACC66A281DE}"/>
              </a:ext>
            </a:extLst>
          </p:cNvPr>
          <p:cNvSpPr txBox="1"/>
          <p:nvPr/>
        </p:nvSpPr>
        <p:spPr>
          <a:xfrm>
            <a:off x="3273821" y="4901570"/>
            <a:ext cx="5218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Screening and Preventive Care Plan</a:t>
            </a:r>
          </a:p>
        </p:txBody>
      </p:sp>
    </p:spTree>
    <p:extLst>
      <p:ext uri="{BB962C8B-B14F-4D97-AF65-F5344CB8AC3E}">
        <p14:creationId xmlns:p14="http://schemas.microsoft.com/office/powerpoint/2010/main" val="302317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3" grpId="0"/>
      <p:bldP spid="14" grpId="0"/>
      <p:bldP spid="15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356784-E2C2-CE5D-C1A0-58D5491E5E8E}"/>
              </a:ext>
            </a:extLst>
          </p:cNvPr>
          <p:cNvSpPr txBox="1"/>
          <p:nvPr/>
        </p:nvSpPr>
        <p:spPr>
          <a:xfrm>
            <a:off x="825260" y="1200372"/>
            <a:ext cx="105414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Did you know that nearly </a:t>
            </a:r>
            <a:r>
              <a:rPr lang="en-US" sz="2800" b="1" dirty="0"/>
              <a:t>90% </a:t>
            </a:r>
            <a:r>
              <a:rPr lang="en-US" sz="2800" dirty="0"/>
              <a:t>of stroke patients under the age of </a:t>
            </a:r>
            <a:r>
              <a:rPr lang="en-US" sz="2800" b="1" dirty="0"/>
              <a:t>65</a:t>
            </a:r>
            <a:r>
              <a:rPr lang="en-US" sz="2800" dirty="0"/>
              <a:t> are </a:t>
            </a:r>
            <a:r>
              <a:rPr lang="en-US" sz="2800" b="1" dirty="0"/>
              <a:t>married</a:t>
            </a:r>
            <a:r>
              <a:rPr lang="en-US" sz="28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7A2110-8939-3441-EE12-390A3C07AB03}"/>
              </a:ext>
            </a:extLst>
          </p:cNvPr>
          <p:cNvSpPr txBox="1"/>
          <p:nvPr/>
        </p:nvSpPr>
        <p:spPr>
          <a:xfrm>
            <a:off x="2338374" y="2404472"/>
            <a:ext cx="67113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2"/>
                </a:solidFill>
              </a:rPr>
              <a:t>Correlation ≠ Causation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086BA7-F0FA-7192-C1A7-0F81B1BA0447}"/>
              </a:ext>
            </a:extLst>
          </p:cNvPr>
          <p:cNvGrpSpPr/>
          <p:nvPr/>
        </p:nvGrpSpPr>
        <p:grpSpPr>
          <a:xfrm>
            <a:off x="7223506" y="3362351"/>
            <a:ext cx="3737467" cy="1508106"/>
            <a:chOff x="741872" y="1626185"/>
            <a:chExt cx="3737467" cy="150810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807B3E4-87AE-11FD-CD86-FF31EFDE0ACE}"/>
                </a:ext>
              </a:extLst>
            </p:cNvPr>
            <p:cNvSpPr/>
            <p:nvPr/>
          </p:nvSpPr>
          <p:spPr>
            <a:xfrm>
              <a:off x="741872" y="1626185"/>
              <a:ext cx="1616661" cy="110799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en-US" sz="6600" b="1" cap="none" spc="0" dirty="0">
                  <a:ln/>
                  <a:solidFill>
                    <a:schemeClr val="accent4"/>
                  </a:solidFill>
                  <a:effectLst/>
                </a:rPr>
                <a:t>Age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44765B-24F6-FD4E-B9E6-F0D737E98F91}"/>
                </a:ext>
              </a:extLst>
            </p:cNvPr>
            <p:cNvSpPr txBox="1"/>
            <p:nvPr/>
          </p:nvSpPr>
          <p:spPr>
            <a:xfrm>
              <a:off x="741872" y="2734181"/>
              <a:ext cx="3737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Strongest</a:t>
              </a:r>
              <a:r>
                <a:rPr lang="en-US" sz="2000" dirty="0"/>
                <a:t> Predictor of Stroke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34D844-E3AE-A987-9CB2-C7A717E4C661}"/>
              </a:ext>
            </a:extLst>
          </p:cNvPr>
          <p:cNvGrpSpPr/>
          <p:nvPr/>
        </p:nvGrpSpPr>
        <p:grpSpPr>
          <a:xfrm>
            <a:off x="730370" y="3362351"/>
            <a:ext cx="3760792" cy="1539492"/>
            <a:chOff x="6096000" y="1594799"/>
            <a:chExt cx="3760792" cy="153949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D1D63C0-9904-7032-4020-59383BCBD02C}"/>
                </a:ext>
              </a:extLst>
            </p:cNvPr>
            <p:cNvSpPr/>
            <p:nvPr/>
          </p:nvSpPr>
          <p:spPr>
            <a:xfrm>
              <a:off x="6096000" y="1594799"/>
              <a:ext cx="3216009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0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rPr>
                <a:t>Stroke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7E5E3C-B88F-9148-88B3-DB95473CC6E5}"/>
                </a:ext>
              </a:extLst>
            </p:cNvPr>
            <p:cNvSpPr txBox="1"/>
            <p:nvPr/>
          </p:nvSpPr>
          <p:spPr>
            <a:xfrm>
              <a:off x="6119325" y="2734181"/>
              <a:ext cx="3737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/>
                <a:t>Top 5 </a:t>
              </a:r>
              <a:r>
                <a:rPr lang="en-US" sz="2000" dirty="0"/>
                <a:t>Leading Cause of Death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2049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EA855C-821F-09BD-CD68-4B258A85456E}"/>
              </a:ext>
            </a:extLst>
          </p:cNvPr>
          <p:cNvSpPr/>
          <p:nvPr/>
        </p:nvSpPr>
        <p:spPr>
          <a:xfrm>
            <a:off x="598149" y="327653"/>
            <a:ext cx="2628131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Goals:</a:t>
            </a:r>
            <a:endParaRPr lang="en-US" sz="6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4B8E0F5-7342-D1AF-715E-D0C42A1FA722}"/>
              </a:ext>
            </a:extLst>
          </p:cNvPr>
          <p:cNvGrpSpPr/>
          <p:nvPr/>
        </p:nvGrpSpPr>
        <p:grpSpPr>
          <a:xfrm>
            <a:off x="1640910" y="1277993"/>
            <a:ext cx="4193914" cy="2192064"/>
            <a:chOff x="784810" y="1224799"/>
            <a:chExt cx="4032780" cy="188071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8BC4B9A-8BDE-1D8A-17A6-007268CBB7BC}"/>
                </a:ext>
              </a:extLst>
            </p:cNvPr>
            <p:cNvSpPr/>
            <p:nvPr/>
          </p:nvSpPr>
          <p:spPr>
            <a:xfrm>
              <a:off x="3290056" y="1224799"/>
              <a:ext cx="1527534" cy="110799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6600" b="1" cap="none" spc="0" dirty="0">
                  <a:ln w="12700" cmpd="sng">
                    <a:solidFill>
                      <a:schemeClr val="accent4"/>
                    </a:solidFill>
                    <a:prstDash val="solid"/>
                  </a:ln>
                  <a:gradFill>
                    <a:gsLst>
                      <a:gs pos="0">
                        <a:schemeClr val="accent4"/>
                      </a:gs>
                      <a:gs pos="4000">
                        <a:schemeClr val="accent4">
                          <a:lumMod val="60000"/>
                          <a:lumOff val="40000"/>
                        </a:schemeClr>
                      </a:gs>
                      <a:gs pos="87000">
                        <a:schemeClr val="accent4">
                          <a:lumMod val="20000"/>
                          <a:lumOff val="80000"/>
                        </a:schemeClr>
                      </a:gs>
                    </a:gsLst>
                    <a:lin ang="5400000"/>
                  </a:gradFill>
                  <a:effectLst/>
                </a:rPr>
                <a:t>Top</a:t>
              </a:r>
            </a:p>
          </p:txBody>
        </p:sp>
        <p:pic>
          <p:nvPicPr>
            <p:cNvPr id="6" name="Picture 5" descr="Snow-covered mountain peak">
              <a:extLst>
                <a:ext uri="{FF2B5EF4-FFF2-40B4-BE49-F238E27FC236}">
                  <a16:creationId xmlns:a16="http://schemas.microsoft.com/office/drawing/2014/main" id="{34FC49E7-B33F-C379-E65D-BF9440F1F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810" y="1435649"/>
              <a:ext cx="2514612" cy="1669860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C838ACF-7AD4-26F6-AF4A-60CD331112C8}"/>
              </a:ext>
            </a:extLst>
          </p:cNvPr>
          <p:cNvGrpSpPr/>
          <p:nvPr/>
        </p:nvGrpSpPr>
        <p:grpSpPr>
          <a:xfrm>
            <a:off x="6511867" y="956029"/>
            <a:ext cx="3203967" cy="3226779"/>
            <a:chOff x="3761323" y="3592402"/>
            <a:chExt cx="3203967" cy="3226779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31DB6CE-75F2-0E35-6BBD-364C5283BCC5}"/>
                </a:ext>
              </a:extLst>
            </p:cNvPr>
            <p:cNvGrpSpPr/>
            <p:nvPr/>
          </p:nvGrpSpPr>
          <p:grpSpPr>
            <a:xfrm>
              <a:off x="3761323" y="3592402"/>
              <a:ext cx="3203967" cy="3226779"/>
              <a:chOff x="1526709" y="3429000"/>
              <a:chExt cx="3203967" cy="3226779"/>
            </a:xfrm>
          </p:grpSpPr>
          <p:pic>
            <p:nvPicPr>
              <p:cNvPr id="13" name="Picture 12" descr="Hourglass on white background">
                <a:extLst>
                  <a:ext uri="{FF2B5EF4-FFF2-40B4-BE49-F238E27FC236}">
                    <a16:creationId xmlns:a16="http://schemas.microsoft.com/office/drawing/2014/main" id="{FEC2CA17-4106-ACE1-4638-7C07303184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6709" y="3429000"/>
                <a:ext cx="1926804" cy="3226779"/>
              </a:xfrm>
              <a:prstGeom prst="rect">
                <a:avLst/>
              </a:prstGeom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FADD114-7570-B234-04AE-7E1ADE1FCD91}"/>
                  </a:ext>
                </a:extLst>
              </p:cNvPr>
              <p:cNvSpPr/>
              <p:nvPr/>
            </p:nvSpPr>
            <p:spPr>
              <a:xfrm>
                <a:off x="3193076" y="3617674"/>
                <a:ext cx="1537600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b="1" cap="none" spc="0" dirty="0">
                    <a:ln w="6600">
                      <a:solidFill>
                        <a:schemeClr val="accent2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dist="38100" dir="2700000" algn="tl" rotWithShape="0">
                        <a:schemeClr val="accent2"/>
                      </a:outerShdw>
                    </a:effectLst>
                  </a:rPr>
                  <a:t>Risk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8A4DD81-31F0-889F-ECB2-DBE4F5C1D92E}"/>
                  </a:ext>
                </a:extLst>
              </p:cNvPr>
              <p:cNvSpPr/>
              <p:nvPr/>
            </p:nvSpPr>
            <p:spPr>
              <a:xfrm>
                <a:off x="3224943" y="5171536"/>
                <a:ext cx="1505733" cy="1015663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6000" b="1" cap="none" spc="50" dirty="0">
                    <a:ln w="9525" cmpd="sng">
                      <a:solidFill>
                        <a:schemeClr val="accent1"/>
                      </a:solidFill>
                      <a:prstDash val="solid"/>
                    </a:ln>
                    <a:solidFill>
                      <a:srgbClr val="70AD47">
                        <a:tint val="1000"/>
                      </a:srgbClr>
                    </a:solidFill>
                    <a:effectLst>
                      <a:glow rad="38100">
                        <a:schemeClr val="accent1">
                          <a:alpha val="40000"/>
                        </a:schemeClr>
                      </a:glow>
                    </a:effectLst>
                  </a:rPr>
                  <a:t>Age</a:t>
                </a:r>
              </a:p>
            </p:txBody>
          </p:sp>
        </p:grp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59B4A3F-128F-3410-841F-3F553323D88E}"/>
                </a:ext>
              </a:extLst>
            </p:cNvPr>
            <p:cNvCxnSpPr/>
            <p:nvPr/>
          </p:nvCxnSpPr>
          <p:spPr>
            <a:xfrm flipH="1">
              <a:off x="5688127" y="5003321"/>
              <a:ext cx="1212049" cy="0"/>
            </a:xfrm>
            <a:prstGeom prst="line">
              <a:avLst/>
            </a:prstGeom>
            <a:ln w="635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7F08B2-12E2-D71D-0B6D-CE0781EEDB0B}"/>
              </a:ext>
            </a:extLst>
          </p:cNvPr>
          <p:cNvGrpSpPr/>
          <p:nvPr/>
        </p:nvGrpSpPr>
        <p:grpSpPr>
          <a:xfrm>
            <a:off x="3719388" y="4182808"/>
            <a:ext cx="4775527" cy="1946308"/>
            <a:chOff x="7213277" y="1467867"/>
            <a:chExt cx="4775527" cy="1946308"/>
          </a:xfrm>
        </p:grpSpPr>
        <p:pic>
          <p:nvPicPr>
            <p:cNvPr id="32" name="Picture 31" descr="3D chart graphics">
              <a:extLst>
                <a:ext uri="{FF2B5EF4-FFF2-40B4-BE49-F238E27FC236}">
                  <a16:creationId xmlns:a16="http://schemas.microsoft.com/office/drawing/2014/main" id="{F152F3D7-DCD3-A100-1CA2-47E0F7141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3277" y="1467867"/>
              <a:ext cx="3082573" cy="1946308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53E2434-B9D1-BA31-11EF-B5A0B635BAB7}"/>
                </a:ext>
              </a:extLst>
            </p:cNvPr>
            <p:cNvSpPr/>
            <p:nvPr/>
          </p:nvSpPr>
          <p:spPr>
            <a:xfrm>
              <a:off x="10239607" y="1844291"/>
              <a:ext cx="1749197" cy="10156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60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Plan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309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irl standing outdoors, wearing coat and glasses, hugging smiling child held in arms">
            <a:extLst>
              <a:ext uri="{FF2B5EF4-FFF2-40B4-BE49-F238E27FC236}">
                <a16:creationId xmlns:a16="http://schemas.microsoft.com/office/drawing/2014/main" id="{99579F64-62D9-2DEA-3B5A-FE75BB655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91" y="1621767"/>
            <a:ext cx="3053751" cy="203583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F45166-526B-7419-C0EE-25650E50D7C4}"/>
              </a:ext>
            </a:extLst>
          </p:cNvPr>
          <p:cNvSpPr/>
          <p:nvPr/>
        </p:nvSpPr>
        <p:spPr>
          <a:xfrm>
            <a:off x="418519" y="327804"/>
            <a:ext cx="26647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Dataset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B523AA-9BCF-20C1-55E6-B949B114122E}"/>
              </a:ext>
            </a:extLst>
          </p:cNvPr>
          <p:cNvSpPr txBox="1"/>
          <p:nvPr/>
        </p:nvSpPr>
        <p:spPr>
          <a:xfrm>
            <a:off x="590191" y="3838452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Gender</a:t>
            </a:r>
          </a:p>
        </p:txBody>
      </p:sp>
      <p:pic>
        <p:nvPicPr>
          <p:cNvPr id="9" name="Picture 8" descr="Stethoscope on flat surface">
            <a:extLst>
              <a:ext uri="{FF2B5EF4-FFF2-40B4-BE49-F238E27FC236}">
                <a16:creationId xmlns:a16="http://schemas.microsoft.com/office/drawing/2014/main" id="{E9F01BB2-046B-FB4F-3BF1-4A82B2268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768" y="1621768"/>
            <a:ext cx="3053751" cy="20358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D63FED-372B-05CA-72F8-24C66142DE5A}"/>
              </a:ext>
            </a:extLst>
          </p:cNvPr>
          <p:cNvSpPr txBox="1"/>
          <p:nvPr/>
        </p:nvSpPr>
        <p:spPr>
          <a:xfrm>
            <a:off x="4109768" y="3734208"/>
            <a:ext cx="3312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Heart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Hypertension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BMI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Glucose level</a:t>
            </a:r>
          </a:p>
        </p:txBody>
      </p:sp>
      <p:pic>
        <p:nvPicPr>
          <p:cNvPr id="12" name="Picture 11" descr="Grandmother riding tricycle">
            <a:extLst>
              <a:ext uri="{FF2B5EF4-FFF2-40B4-BE49-F238E27FC236}">
                <a16:creationId xmlns:a16="http://schemas.microsoft.com/office/drawing/2014/main" id="{2CE62339-E14C-2379-9DAC-AC82BEA3BD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345" y="1621767"/>
            <a:ext cx="3287648" cy="20358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F40C02A-39D8-23D8-1AEE-83F38380D21D}"/>
              </a:ext>
            </a:extLst>
          </p:cNvPr>
          <p:cNvSpPr txBox="1"/>
          <p:nvPr/>
        </p:nvSpPr>
        <p:spPr>
          <a:xfrm>
            <a:off x="7604450" y="3734208"/>
            <a:ext cx="33125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Marriage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Work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Residence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Smoking</a:t>
            </a:r>
          </a:p>
        </p:txBody>
      </p:sp>
    </p:spTree>
    <p:extLst>
      <p:ext uri="{BB962C8B-B14F-4D97-AF65-F5344CB8AC3E}">
        <p14:creationId xmlns:p14="http://schemas.microsoft.com/office/powerpoint/2010/main" val="1972423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Owl standing on top of a numbered stepped wall">
            <a:extLst>
              <a:ext uri="{FF2B5EF4-FFF2-40B4-BE49-F238E27FC236}">
                <a16:creationId xmlns:a16="http://schemas.microsoft.com/office/drawing/2014/main" id="{761F8C7F-57CB-C5F9-B5E6-AE4877B63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38" y="1190445"/>
            <a:ext cx="5669222" cy="37783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1FF475-028D-8D74-F4ED-1196E6B26349}"/>
              </a:ext>
            </a:extLst>
          </p:cNvPr>
          <p:cNvSpPr txBox="1"/>
          <p:nvPr/>
        </p:nvSpPr>
        <p:spPr>
          <a:xfrm>
            <a:off x="189782" y="310551"/>
            <a:ext cx="8402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2"/>
                </a:solidFill>
              </a:rPr>
              <a:t>Top Medically Alterable Risk Factors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2B434-D04D-70E1-77F3-6B82FC420840}"/>
              </a:ext>
            </a:extLst>
          </p:cNvPr>
          <p:cNvSpPr txBox="1"/>
          <p:nvPr/>
        </p:nvSpPr>
        <p:spPr>
          <a:xfrm>
            <a:off x="6175643" y="1224951"/>
            <a:ext cx="491792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b="1" dirty="0"/>
              <a:t>Heart Disease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b="1" dirty="0"/>
              <a:t>Hypertension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b="1" dirty="0"/>
              <a:t>Diabetes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b="1" dirty="0"/>
              <a:t>Smoking</a:t>
            </a:r>
          </a:p>
        </p:txBody>
      </p:sp>
    </p:spTree>
    <p:extLst>
      <p:ext uri="{BB962C8B-B14F-4D97-AF65-F5344CB8AC3E}">
        <p14:creationId xmlns:p14="http://schemas.microsoft.com/office/powerpoint/2010/main" val="4202813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F17E4E-3394-B5A2-7715-027F4F9F0CCE}"/>
              </a:ext>
            </a:extLst>
          </p:cNvPr>
          <p:cNvSpPr/>
          <p:nvPr/>
        </p:nvSpPr>
        <p:spPr>
          <a:xfrm>
            <a:off x="464330" y="293147"/>
            <a:ext cx="563167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Heart Disease</a:t>
            </a:r>
          </a:p>
        </p:txBody>
      </p:sp>
      <p:pic>
        <p:nvPicPr>
          <p:cNvPr id="4" name="Picture 3" descr="Brain with a stethoscope">
            <a:extLst>
              <a:ext uri="{FF2B5EF4-FFF2-40B4-BE49-F238E27FC236}">
                <a16:creationId xmlns:a16="http://schemas.microsoft.com/office/drawing/2014/main" id="{AF3B81B3-A5E5-F85B-B5AC-0E6A30F29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792" y="1970487"/>
            <a:ext cx="2531336" cy="1898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F29DD0-62FF-599F-5F71-D833F3F3587A}"/>
              </a:ext>
            </a:extLst>
          </p:cNvPr>
          <p:cNvSpPr txBox="1"/>
          <p:nvPr/>
        </p:nvSpPr>
        <p:spPr>
          <a:xfrm>
            <a:off x="1171696" y="3872422"/>
            <a:ext cx="2531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</a:rPr>
              <a:t>13.54%</a:t>
            </a:r>
          </a:p>
          <a:p>
            <a:r>
              <a:rPr lang="en-US" dirty="0"/>
              <a:t>Stroke Rate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E25D34-65BD-EA97-A365-4D9604D69149}"/>
              </a:ext>
            </a:extLst>
          </p:cNvPr>
          <p:cNvSpPr txBox="1"/>
          <p:nvPr/>
        </p:nvSpPr>
        <p:spPr>
          <a:xfrm>
            <a:off x="4570409" y="1857718"/>
            <a:ext cx="27663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</a:rPr>
              <a:t>2.35%</a:t>
            </a:r>
          </a:p>
          <a:p>
            <a:r>
              <a:rPr lang="en-US" dirty="0"/>
              <a:t>of population</a:t>
            </a:r>
          </a:p>
          <a:p>
            <a:r>
              <a:rPr lang="en-US" sz="4800" b="1" dirty="0">
                <a:solidFill>
                  <a:schemeClr val="accent2"/>
                </a:solidFill>
              </a:rPr>
              <a:t>14.44%</a:t>
            </a:r>
          </a:p>
          <a:p>
            <a:r>
              <a:rPr lang="en-US" dirty="0"/>
              <a:t>of </a:t>
            </a:r>
            <a:r>
              <a:rPr lang="en-US" b="1" dirty="0"/>
              <a:t>ALL</a:t>
            </a:r>
            <a:r>
              <a:rPr lang="en-US" dirty="0"/>
              <a:t> stroke cases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27D431-90AA-A849-DCEA-6249CF857E19}"/>
              </a:ext>
            </a:extLst>
          </p:cNvPr>
          <p:cNvSpPr/>
          <p:nvPr/>
        </p:nvSpPr>
        <p:spPr>
          <a:xfrm>
            <a:off x="7463612" y="1267895"/>
            <a:ext cx="2980004" cy="31547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99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6x</a:t>
            </a:r>
            <a:endParaRPr lang="en-US" sz="199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4D1369-0105-9859-4CBC-4CF1D683D622}"/>
              </a:ext>
            </a:extLst>
          </p:cNvPr>
          <p:cNvSpPr txBox="1"/>
          <p:nvPr/>
        </p:nvSpPr>
        <p:spPr>
          <a:xfrm>
            <a:off x="7463612" y="3868607"/>
            <a:ext cx="34295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Increase in </a:t>
            </a:r>
          </a:p>
          <a:p>
            <a:r>
              <a:rPr lang="en-US" sz="4800" b="1" dirty="0">
                <a:solidFill>
                  <a:schemeClr val="accent1"/>
                </a:solidFill>
              </a:rPr>
              <a:t>Ages 35-44</a:t>
            </a:r>
          </a:p>
        </p:txBody>
      </p:sp>
    </p:spTree>
    <p:extLst>
      <p:ext uri="{BB962C8B-B14F-4D97-AF65-F5344CB8AC3E}">
        <p14:creationId xmlns:p14="http://schemas.microsoft.com/office/powerpoint/2010/main" val="2327279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967823-0105-A1B1-AC01-2B4171A65642}"/>
              </a:ext>
            </a:extLst>
          </p:cNvPr>
          <p:cNvSpPr/>
          <p:nvPr/>
        </p:nvSpPr>
        <p:spPr>
          <a:xfrm>
            <a:off x="566567" y="241387"/>
            <a:ext cx="5399941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Hypertension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DB34EF-9036-C7C3-7AFA-012B00EB0C2F}"/>
              </a:ext>
            </a:extLst>
          </p:cNvPr>
          <p:cNvSpPr txBox="1"/>
          <p:nvPr/>
        </p:nvSpPr>
        <p:spPr>
          <a:xfrm>
            <a:off x="566567" y="4072317"/>
            <a:ext cx="48135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</a:rPr>
              <a:t>5.97%</a:t>
            </a:r>
          </a:p>
          <a:p>
            <a:r>
              <a:rPr lang="en-US" dirty="0"/>
              <a:t>stroke rate</a:t>
            </a:r>
          </a:p>
        </p:txBody>
      </p:sp>
      <p:pic>
        <p:nvPicPr>
          <p:cNvPr id="7" name="Picture 6" descr="Birthday party in garden">
            <a:extLst>
              <a:ext uri="{FF2B5EF4-FFF2-40B4-BE49-F238E27FC236}">
                <a16:creationId xmlns:a16="http://schemas.microsoft.com/office/drawing/2014/main" id="{ACDADA32-01DC-2DCA-721B-43C494FE6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582" y="1950220"/>
            <a:ext cx="3179339" cy="21220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D22A2D-31D0-B138-E710-2E34D5AB8B86}"/>
              </a:ext>
            </a:extLst>
          </p:cNvPr>
          <p:cNvSpPr txBox="1"/>
          <p:nvPr/>
        </p:nvSpPr>
        <p:spPr>
          <a:xfrm>
            <a:off x="4079581" y="4119156"/>
            <a:ext cx="31793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May occur at</a:t>
            </a:r>
          </a:p>
          <a:p>
            <a:r>
              <a:rPr lang="en-US" sz="4800" b="1" dirty="0">
                <a:solidFill>
                  <a:schemeClr val="accent2"/>
                </a:solidFill>
              </a:rPr>
              <a:t>ANY  AGE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A8DA1A-48BF-9E42-775D-A4BB41D9B062}"/>
              </a:ext>
            </a:extLst>
          </p:cNvPr>
          <p:cNvSpPr/>
          <p:nvPr/>
        </p:nvSpPr>
        <p:spPr>
          <a:xfrm>
            <a:off x="7259434" y="1687828"/>
            <a:ext cx="3512500" cy="264687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accent1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11x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149418-BF56-57A9-CCA1-752C410449C0}"/>
              </a:ext>
            </a:extLst>
          </p:cNvPr>
          <p:cNvSpPr txBox="1"/>
          <p:nvPr/>
        </p:nvSpPr>
        <p:spPr>
          <a:xfrm>
            <a:off x="7815071" y="4072317"/>
            <a:ext cx="31793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Increase by age</a:t>
            </a:r>
          </a:p>
          <a:p>
            <a:r>
              <a:rPr lang="en-US" sz="1600" b="1" dirty="0"/>
              <a:t> </a:t>
            </a:r>
            <a:r>
              <a:rPr lang="en-US" sz="4800" b="1" dirty="0">
                <a:solidFill>
                  <a:schemeClr val="accent2"/>
                </a:solidFill>
              </a:rPr>
              <a:t>18-24</a:t>
            </a:r>
            <a:endParaRPr lang="en-US" sz="1600" b="1" dirty="0">
              <a:solidFill>
                <a:schemeClr val="accent2"/>
              </a:solidFill>
            </a:endParaRPr>
          </a:p>
        </p:txBody>
      </p:sp>
      <p:pic>
        <p:nvPicPr>
          <p:cNvPr id="11" name="Picture 10" descr="Brain with a stethoscope">
            <a:extLst>
              <a:ext uri="{FF2B5EF4-FFF2-40B4-BE49-F238E27FC236}">
                <a16:creationId xmlns:a16="http://schemas.microsoft.com/office/drawing/2014/main" id="{6C6990DB-8A21-8BE1-C069-488B993D1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67" y="1950219"/>
            <a:ext cx="2830032" cy="212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590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EE3356-5D1E-9CE7-ED30-DDEF224421E6}"/>
              </a:ext>
            </a:extLst>
          </p:cNvPr>
          <p:cNvSpPr/>
          <p:nvPr/>
        </p:nvSpPr>
        <p:spPr>
          <a:xfrm>
            <a:off x="561915" y="241387"/>
            <a:ext cx="364946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Diabetes</a:t>
            </a:r>
          </a:p>
        </p:txBody>
      </p:sp>
      <p:pic>
        <p:nvPicPr>
          <p:cNvPr id="3" name="Picture 2" descr="Brain with a stethoscope">
            <a:extLst>
              <a:ext uri="{FF2B5EF4-FFF2-40B4-BE49-F238E27FC236}">
                <a16:creationId xmlns:a16="http://schemas.microsoft.com/office/drawing/2014/main" id="{C3E6AFC0-925C-5F5B-8BFC-E962320E63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895" y="1984725"/>
            <a:ext cx="2830032" cy="2122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39CBC3-B6E3-970B-070C-09871F9AF1BD}"/>
              </a:ext>
            </a:extLst>
          </p:cNvPr>
          <p:cNvSpPr txBox="1"/>
          <p:nvPr/>
        </p:nvSpPr>
        <p:spPr>
          <a:xfrm>
            <a:off x="2496557" y="4106822"/>
            <a:ext cx="29727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</a:rPr>
              <a:t>4.78%</a:t>
            </a:r>
          </a:p>
          <a:p>
            <a:r>
              <a:rPr lang="en-US" dirty="0"/>
              <a:t>stroke rate</a:t>
            </a:r>
          </a:p>
        </p:txBody>
      </p:sp>
      <p:pic>
        <p:nvPicPr>
          <p:cNvPr id="6" name="Picture 5" descr="Needle and vial">
            <a:extLst>
              <a:ext uri="{FF2B5EF4-FFF2-40B4-BE49-F238E27FC236}">
                <a16:creationId xmlns:a16="http://schemas.microsoft.com/office/drawing/2014/main" id="{FCD808D3-80B9-014D-ADAA-2C03720C19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175" y="1984725"/>
            <a:ext cx="3183146" cy="21220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44CE83-2FBF-E352-D106-2A7ABFC5D6CB}"/>
              </a:ext>
            </a:extLst>
          </p:cNvPr>
          <p:cNvSpPr txBox="1"/>
          <p:nvPr/>
        </p:nvSpPr>
        <p:spPr>
          <a:xfrm>
            <a:off x="6594175" y="4347713"/>
            <a:ext cx="3183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Affects </a:t>
            </a:r>
            <a:r>
              <a:rPr lang="en-US" sz="2400" b="1" dirty="0">
                <a:solidFill>
                  <a:schemeClr val="accent2"/>
                </a:solidFill>
              </a:rPr>
              <a:t>1 in 5 </a:t>
            </a:r>
            <a:r>
              <a:rPr lang="en-US" dirty="0"/>
              <a:t>patients by age</a:t>
            </a:r>
          </a:p>
          <a:p>
            <a:r>
              <a:rPr lang="en-US" sz="4800" b="1" dirty="0">
                <a:solidFill>
                  <a:schemeClr val="accent2"/>
                </a:solidFill>
              </a:rPr>
              <a:t>45-54</a:t>
            </a:r>
          </a:p>
        </p:txBody>
      </p:sp>
    </p:spTree>
    <p:extLst>
      <p:ext uri="{BB962C8B-B14F-4D97-AF65-F5344CB8AC3E}">
        <p14:creationId xmlns:p14="http://schemas.microsoft.com/office/powerpoint/2010/main" val="250802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A3EDCB-1A37-216A-EDDB-62629EF75AC5}"/>
              </a:ext>
            </a:extLst>
          </p:cNvPr>
          <p:cNvSpPr/>
          <p:nvPr/>
        </p:nvSpPr>
        <p:spPr>
          <a:xfrm>
            <a:off x="620777" y="241387"/>
            <a:ext cx="3531736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Smoking</a:t>
            </a:r>
          </a:p>
        </p:txBody>
      </p:sp>
      <p:pic>
        <p:nvPicPr>
          <p:cNvPr id="3" name="Picture 2" descr="Brain with a stethoscope">
            <a:extLst>
              <a:ext uri="{FF2B5EF4-FFF2-40B4-BE49-F238E27FC236}">
                <a16:creationId xmlns:a16="http://schemas.microsoft.com/office/drawing/2014/main" id="{5A941B0C-5787-95D1-4072-984D00440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716" y="1625428"/>
            <a:ext cx="3882212" cy="29110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375C90-4447-5E32-A992-FBF813ADB175}"/>
              </a:ext>
            </a:extLst>
          </p:cNvPr>
          <p:cNvSpPr txBox="1"/>
          <p:nvPr/>
        </p:nvSpPr>
        <p:spPr>
          <a:xfrm>
            <a:off x="1776716" y="4536501"/>
            <a:ext cx="495188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2"/>
                </a:solidFill>
              </a:rPr>
              <a:t>3.79% vs 3.76%</a:t>
            </a:r>
          </a:p>
          <a:p>
            <a:r>
              <a:rPr lang="en-US" dirty="0"/>
              <a:t>      Smokers              vs        Former Smokers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D34A71-1F73-EAC3-9D48-5D7AFB8BE52D}"/>
              </a:ext>
            </a:extLst>
          </p:cNvPr>
          <p:cNvSpPr/>
          <p:nvPr/>
        </p:nvSpPr>
        <p:spPr>
          <a:xfrm>
            <a:off x="6728603" y="1625428"/>
            <a:ext cx="3903633" cy="304698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Nearly</a:t>
            </a:r>
          </a:p>
          <a:p>
            <a:pPr algn="ctr"/>
            <a:r>
              <a:rPr lang="en-US" sz="9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25%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BBC32C-449F-7622-272D-32BF58B2B616}"/>
              </a:ext>
            </a:extLst>
          </p:cNvPr>
          <p:cNvSpPr txBox="1"/>
          <p:nvPr/>
        </p:nvSpPr>
        <p:spPr>
          <a:xfrm>
            <a:off x="6728603" y="4558396"/>
            <a:ext cx="40889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History of smoking by</a:t>
            </a:r>
          </a:p>
          <a:p>
            <a:r>
              <a:rPr lang="en-US" sz="4800" b="1" dirty="0">
                <a:solidFill>
                  <a:schemeClr val="accent1"/>
                </a:solidFill>
              </a:rPr>
              <a:t>18-24</a:t>
            </a:r>
          </a:p>
        </p:txBody>
      </p:sp>
    </p:spTree>
    <p:extLst>
      <p:ext uri="{BB962C8B-B14F-4D97-AF65-F5344CB8AC3E}">
        <p14:creationId xmlns:p14="http://schemas.microsoft.com/office/powerpoint/2010/main" val="4100936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180</Words>
  <Application>Microsoft Office PowerPoint</Application>
  <PresentationFormat>Widescreen</PresentationFormat>
  <Paragraphs>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Medina</dc:creator>
  <cp:lastModifiedBy>John Medina</cp:lastModifiedBy>
  <cp:revision>1</cp:revision>
  <dcterms:created xsi:type="dcterms:W3CDTF">2025-06-24T21:08:38Z</dcterms:created>
  <dcterms:modified xsi:type="dcterms:W3CDTF">2025-06-25T03:52:08Z</dcterms:modified>
</cp:coreProperties>
</file>

<file path=docProps/thumbnail.jpeg>
</file>